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charts/chart2.xml" ContentType="application/vnd.openxmlformats-officedocument.drawingml.chart+xml"/>
  <Override PartName="/ppt/charts/chart1.xml" ContentType="application/vnd.openxmlformats-officedocument.drawingml.chart+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2"/>
  </p:notesMasterIdLst>
  <p:sldIdLst>
    <p:sldId id="257" r:id="rId2"/>
    <p:sldId id="413" r:id="rId3"/>
    <p:sldId id="407" r:id="rId4"/>
    <p:sldId id="390" r:id="rId5"/>
    <p:sldId id="408" r:id="rId6"/>
    <p:sldId id="415" r:id="rId7"/>
    <p:sldId id="416" r:id="rId8"/>
    <p:sldId id="411" r:id="rId9"/>
    <p:sldId id="414" r:id="rId10"/>
    <p:sldId id="417" r:id="rId11"/>
  </p:sldIdLst>
  <p:sldSz cx="9144000" cy="6858000" type="screen4x3"/>
  <p:notesSz cx="6858000" cy="9144000"/>
  <p:custDataLst>
    <p:tags r:id="rId13"/>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2750" autoAdjust="0"/>
  </p:normalViewPr>
  <p:slideViewPr>
    <p:cSldViewPr>
      <p:cViewPr varScale="1">
        <p:scale>
          <a:sx n="64" d="100"/>
          <a:sy n="64" d="100"/>
        </p:scale>
        <p:origin x="-19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a:t>MONTO PAGADO</a:t>
            </a:r>
          </a:p>
        </c:rich>
      </c:tx>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Hoja1!$A$7</c:f>
              <c:strCache>
                <c:ptCount val="1"/>
                <c:pt idx="0">
                  <c:v>MONTO DEL SINIESTRO REPORTADO</c:v>
                </c:pt>
              </c:strCache>
            </c:strRef>
          </c:tx>
          <c:spPr>
            <a:solidFill>
              <a:schemeClr val="accent1"/>
            </a:solidFill>
            <a:ln>
              <a:noFill/>
            </a:ln>
            <a:effectLst/>
            <a:sp3d/>
          </c:spPr>
          <c:invertIfNegative val="0"/>
          <c:cat>
            <c:strRef>
              <c:f>Hoja1!$B$6:$C$6</c:f>
              <c:strCache>
                <c:ptCount val="2"/>
                <c:pt idx="0">
                  <c:v>SESA</c:v>
                </c:pt>
                <c:pt idx="1">
                  <c:v>SIN TERR-HIDRO</c:v>
                </c:pt>
              </c:strCache>
            </c:strRef>
          </c:cat>
          <c:val>
            <c:numRef>
              <c:f>Hoja1!$B$7:$C$7</c:f>
              <c:numCache>
                <c:formatCode>General</c:formatCode>
                <c:ptCount val="2"/>
                <c:pt idx="0">
                  <c:v>1500000</c:v>
                </c:pt>
                <c:pt idx="1">
                  <c:v>1500500</c:v>
                </c:pt>
              </c:numCache>
            </c:numRef>
          </c:val>
          <c:extLst xmlns:c16r2="http://schemas.microsoft.com/office/drawing/2015/06/chart">
            <c:ext xmlns:c16="http://schemas.microsoft.com/office/drawing/2014/chart" uri="{C3380CC4-5D6E-409C-BE32-E72D297353CC}">
              <c16:uniqueId val="{00000000-84B2-42EB-AAB0-5AFB3F1B9D58}"/>
            </c:ext>
          </c:extLst>
        </c:ser>
        <c:ser>
          <c:idx val="1"/>
          <c:order val="1"/>
          <c:tx>
            <c:strRef>
              <c:f>Hoja1!$A$8</c:f>
              <c:strCache>
                <c:ptCount val="1"/>
                <c:pt idx="0">
                  <c:v>PART ASEGURADO</c:v>
                </c:pt>
              </c:strCache>
            </c:strRef>
          </c:tx>
          <c:spPr>
            <a:solidFill>
              <a:schemeClr val="accent2"/>
            </a:solidFill>
            <a:ln>
              <a:noFill/>
            </a:ln>
            <a:effectLst/>
            <a:sp3d/>
          </c:spPr>
          <c:invertIfNegative val="0"/>
          <c:cat>
            <c:strRef>
              <c:f>Hoja1!$B$6:$C$6</c:f>
              <c:strCache>
                <c:ptCount val="2"/>
                <c:pt idx="0">
                  <c:v>SESA</c:v>
                </c:pt>
                <c:pt idx="1">
                  <c:v>SIN TERR-HIDRO</c:v>
                </c:pt>
              </c:strCache>
            </c:strRef>
          </c:cat>
          <c:val>
            <c:numRef>
              <c:f>Hoja1!$B$8:$C$8</c:f>
              <c:numCache>
                <c:formatCode>General</c:formatCode>
                <c:ptCount val="2"/>
                <c:pt idx="0">
                  <c:v>500</c:v>
                </c:pt>
              </c:numCache>
            </c:numRef>
          </c:val>
          <c:extLst xmlns:c16r2="http://schemas.microsoft.com/office/drawing/2015/06/chart">
            <c:ext xmlns:c16="http://schemas.microsoft.com/office/drawing/2014/chart" uri="{C3380CC4-5D6E-409C-BE32-E72D297353CC}">
              <c16:uniqueId val="{00000001-84B2-42EB-AAB0-5AFB3F1B9D58}"/>
            </c:ext>
          </c:extLst>
        </c:ser>
        <c:dLbls>
          <c:showLegendKey val="0"/>
          <c:showVal val="0"/>
          <c:showCatName val="0"/>
          <c:showSerName val="0"/>
          <c:showPercent val="0"/>
          <c:showBubbleSize val="0"/>
        </c:dLbls>
        <c:gapWidth val="150"/>
        <c:shape val="box"/>
        <c:axId val="94716288"/>
        <c:axId val="94717824"/>
        <c:axId val="0"/>
      </c:bar3DChart>
      <c:catAx>
        <c:axId val="947162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94717824"/>
        <c:crosses val="autoZero"/>
        <c:auto val="1"/>
        <c:lblAlgn val="ctr"/>
        <c:lblOffset val="100"/>
        <c:noMultiLvlLbl val="0"/>
      </c:catAx>
      <c:valAx>
        <c:axId val="947178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947162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a:t>COMPARACION DEL</a:t>
            </a:r>
            <a:r>
              <a:rPr lang="es-MX" baseline="0"/>
              <a:t> "VALOR ASEGURABLE DE PÓLIZAS " VS SESAS</a:t>
            </a:r>
            <a:endParaRPr lang="es-MX"/>
          </a:p>
        </c:rich>
      </c:tx>
      <c:layout>
        <c:manualLayout>
          <c:xMode val="edge"/>
          <c:yMode val="edge"/>
          <c:x val="0.12167344706911636"/>
          <c:y val="1.88014077862502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Hoja1!$A$43</c:f>
              <c:strCache>
                <c:ptCount val="1"/>
                <c:pt idx="0">
                  <c:v>EDIFICIOS</c:v>
                </c:pt>
              </c:strCache>
            </c:strRef>
          </c:tx>
          <c:spPr>
            <a:solidFill>
              <a:schemeClr val="accent1"/>
            </a:solidFill>
            <a:ln>
              <a:noFill/>
            </a:ln>
            <a:effectLst/>
            <a:sp3d/>
          </c:spPr>
          <c:invertIfNegative val="0"/>
          <c:cat>
            <c:strRef>
              <c:f>Hoja1!$B$42:$C$42</c:f>
              <c:strCache>
                <c:ptCount val="2"/>
                <c:pt idx="0">
                  <c:v>SESA (VALORES TOTALES)</c:v>
                </c:pt>
                <c:pt idx="1">
                  <c:v>SIN TERR HIDRO</c:v>
                </c:pt>
              </c:strCache>
            </c:strRef>
          </c:cat>
          <c:val>
            <c:numRef>
              <c:f>Hoja1!$B$43:$C$43</c:f>
              <c:numCache>
                <c:formatCode>General</c:formatCode>
                <c:ptCount val="2"/>
                <c:pt idx="0">
                  <c:v>2000</c:v>
                </c:pt>
              </c:numCache>
            </c:numRef>
          </c:val>
          <c:extLst xmlns:c16r2="http://schemas.microsoft.com/office/drawing/2015/06/chart">
            <c:ext xmlns:c16="http://schemas.microsoft.com/office/drawing/2014/chart" uri="{C3380CC4-5D6E-409C-BE32-E72D297353CC}">
              <c16:uniqueId val="{00000000-D35A-459F-BD14-B01A9E17F850}"/>
            </c:ext>
          </c:extLst>
        </c:ser>
        <c:ser>
          <c:idx val="1"/>
          <c:order val="1"/>
          <c:tx>
            <c:strRef>
              <c:f>Hoja1!$A$44</c:f>
              <c:strCache>
                <c:ptCount val="1"/>
                <c:pt idx="0">
                  <c:v>CONTENIDOS</c:v>
                </c:pt>
              </c:strCache>
            </c:strRef>
          </c:tx>
          <c:spPr>
            <a:solidFill>
              <a:schemeClr val="accent2"/>
            </a:solidFill>
            <a:ln>
              <a:noFill/>
            </a:ln>
            <a:effectLst/>
            <a:sp3d/>
          </c:spPr>
          <c:invertIfNegative val="0"/>
          <c:cat>
            <c:strRef>
              <c:f>Hoja1!$B$42:$C$42</c:f>
              <c:strCache>
                <c:ptCount val="2"/>
                <c:pt idx="0">
                  <c:v>SESA (VALORES TOTALES)</c:v>
                </c:pt>
                <c:pt idx="1">
                  <c:v>SIN TERR HIDRO</c:v>
                </c:pt>
              </c:strCache>
            </c:strRef>
          </c:cat>
          <c:val>
            <c:numRef>
              <c:f>Hoja1!$B$44:$C$44</c:f>
              <c:numCache>
                <c:formatCode>General</c:formatCode>
                <c:ptCount val="2"/>
                <c:pt idx="0">
                  <c:v>3000</c:v>
                </c:pt>
              </c:numCache>
            </c:numRef>
          </c:val>
          <c:extLst xmlns:c16r2="http://schemas.microsoft.com/office/drawing/2015/06/chart">
            <c:ext xmlns:c16="http://schemas.microsoft.com/office/drawing/2014/chart" uri="{C3380CC4-5D6E-409C-BE32-E72D297353CC}">
              <c16:uniqueId val="{00000001-D35A-459F-BD14-B01A9E17F850}"/>
            </c:ext>
          </c:extLst>
        </c:ser>
        <c:ser>
          <c:idx val="2"/>
          <c:order val="2"/>
          <c:tx>
            <c:strRef>
              <c:f>Hoja1!$A$45</c:f>
              <c:strCache>
                <c:ptCount val="1"/>
                <c:pt idx="0">
                  <c:v>PERD. CONSECUENCIALES</c:v>
                </c:pt>
              </c:strCache>
            </c:strRef>
          </c:tx>
          <c:spPr>
            <a:solidFill>
              <a:schemeClr val="accent3"/>
            </a:solidFill>
            <a:ln>
              <a:noFill/>
            </a:ln>
            <a:effectLst/>
            <a:sp3d/>
          </c:spPr>
          <c:invertIfNegative val="0"/>
          <c:cat>
            <c:strRef>
              <c:f>Hoja1!$B$42:$C$42</c:f>
              <c:strCache>
                <c:ptCount val="2"/>
                <c:pt idx="0">
                  <c:v>SESA (VALORES TOTALES)</c:v>
                </c:pt>
                <c:pt idx="1">
                  <c:v>SIN TERR HIDRO</c:v>
                </c:pt>
              </c:strCache>
            </c:strRef>
          </c:cat>
          <c:val>
            <c:numRef>
              <c:f>Hoja1!$B$45:$C$45</c:f>
              <c:numCache>
                <c:formatCode>General</c:formatCode>
                <c:ptCount val="2"/>
                <c:pt idx="0">
                  <c:v>1000</c:v>
                </c:pt>
              </c:numCache>
            </c:numRef>
          </c:val>
          <c:extLst xmlns:c16r2="http://schemas.microsoft.com/office/drawing/2015/06/chart">
            <c:ext xmlns:c16="http://schemas.microsoft.com/office/drawing/2014/chart" uri="{C3380CC4-5D6E-409C-BE32-E72D297353CC}">
              <c16:uniqueId val="{00000002-D35A-459F-BD14-B01A9E17F850}"/>
            </c:ext>
          </c:extLst>
        </c:ser>
        <c:ser>
          <c:idx val="3"/>
          <c:order val="3"/>
          <c:tx>
            <c:strRef>
              <c:f>Hoja1!$A$46</c:f>
              <c:strCache>
                <c:ptCount val="1"/>
                <c:pt idx="0">
                  <c:v>EXISTENCIAS</c:v>
                </c:pt>
              </c:strCache>
            </c:strRef>
          </c:tx>
          <c:spPr>
            <a:solidFill>
              <a:schemeClr val="accent4"/>
            </a:solidFill>
            <a:ln>
              <a:noFill/>
            </a:ln>
            <a:effectLst/>
            <a:sp3d/>
          </c:spPr>
          <c:invertIfNegative val="0"/>
          <c:cat>
            <c:strRef>
              <c:f>Hoja1!$B$42:$C$42</c:f>
              <c:strCache>
                <c:ptCount val="2"/>
                <c:pt idx="0">
                  <c:v>SESA (VALORES TOTALES)</c:v>
                </c:pt>
                <c:pt idx="1">
                  <c:v>SIN TERR HIDRO</c:v>
                </c:pt>
              </c:strCache>
            </c:strRef>
          </c:cat>
          <c:val>
            <c:numRef>
              <c:f>Hoja1!$B$46:$C$46</c:f>
              <c:numCache>
                <c:formatCode>General</c:formatCode>
                <c:ptCount val="2"/>
                <c:pt idx="0">
                  <c:v>5555</c:v>
                </c:pt>
              </c:numCache>
            </c:numRef>
          </c:val>
          <c:extLst xmlns:c16r2="http://schemas.microsoft.com/office/drawing/2015/06/chart">
            <c:ext xmlns:c16="http://schemas.microsoft.com/office/drawing/2014/chart" uri="{C3380CC4-5D6E-409C-BE32-E72D297353CC}">
              <c16:uniqueId val="{00000003-D35A-459F-BD14-B01A9E17F850}"/>
            </c:ext>
          </c:extLst>
        </c:ser>
        <c:ser>
          <c:idx val="4"/>
          <c:order val="4"/>
          <c:tx>
            <c:strRef>
              <c:f>Hoja1!$A$47</c:f>
              <c:strCache>
                <c:ptCount val="1"/>
                <c:pt idx="0">
                  <c:v>CONVENIO EXPRESO</c:v>
                </c:pt>
              </c:strCache>
            </c:strRef>
          </c:tx>
          <c:spPr>
            <a:solidFill>
              <a:schemeClr val="accent5"/>
            </a:solidFill>
            <a:ln>
              <a:noFill/>
            </a:ln>
            <a:effectLst/>
            <a:sp3d/>
          </c:spPr>
          <c:invertIfNegative val="0"/>
          <c:cat>
            <c:strRef>
              <c:f>Hoja1!$B$42:$C$42</c:f>
              <c:strCache>
                <c:ptCount val="2"/>
                <c:pt idx="0">
                  <c:v>SESA (VALORES TOTALES)</c:v>
                </c:pt>
                <c:pt idx="1">
                  <c:v>SIN TERR HIDRO</c:v>
                </c:pt>
              </c:strCache>
            </c:strRef>
          </c:cat>
          <c:val>
            <c:numRef>
              <c:f>Hoja1!$B$47:$C$47</c:f>
              <c:numCache>
                <c:formatCode>General</c:formatCode>
                <c:ptCount val="2"/>
              </c:numCache>
            </c:numRef>
          </c:val>
          <c:extLst xmlns:c16r2="http://schemas.microsoft.com/office/drawing/2015/06/chart">
            <c:ext xmlns:c16="http://schemas.microsoft.com/office/drawing/2014/chart" uri="{C3380CC4-5D6E-409C-BE32-E72D297353CC}">
              <c16:uniqueId val="{00000004-D35A-459F-BD14-B01A9E17F850}"/>
            </c:ext>
          </c:extLst>
        </c:ser>
        <c:ser>
          <c:idx val="5"/>
          <c:order val="5"/>
          <c:tx>
            <c:strRef>
              <c:f>Hoja1!$A$48</c:f>
              <c:strCache>
                <c:ptCount val="1"/>
                <c:pt idx="0">
                  <c:v>VALOR ASEGURABLE</c:v>
                </c:pt>
              </c:strCache>
            </c:strRef>
          </c:tx>
          <c:spPr>
            <a:solidFill>
              <a:schemeClr val="accent6"/>
            </a:solidFill>
            <a:ln>
              <a:noFill/>
            </a:ln>
            <a:effectLst/>
            <a:sp3d/>
          </c:spPr>
          <c:invertIfNegative val="0"/>
          <c:cat>
            <c:strRef>
              <c:f>Hoja1!$B$42:$C$42</c:f>
              <c:strCache>
                <c:ptCount val="2"/>
                <c:pt idx="0">
                  <c:v>SESA (VALORES TOTALES)</c:v>
                </c:pt>
                <c:pt idx="1">
                  <c:v>SIN TERR HIDRO</c:v>
                </c:pt>
              </c:strCache>
            </c:strRef>
          </c:cat>
          <c:val>
            <c:numRef>
              <c:f>Hoja1!$B$48:$C$48</c:f>
              <c:numCache>
                <c:formatCode>General</c:formatCode>
                <c:ptCount val="2"/>
                <c:pt idx="1">
                  <c:v>11555</c:v>
                </c:pt>
              </c:numCache>
            </c:numRef>
          </c:val>
          <c:extLst xmlns:c16r2="http://schemas.microsoft.com/office/drawing/2015/06/chart">
            <c:ext xmlns:c16="http://schemas.microsoft.com/office/drawing/2014/chart" uri="{C3380CC4-5D6E-409C-BE32-E72D297353CC}">
              <c16:uniqueId val="{00000005-D35A-459F-BD14-B01A9E17F850}"/>
            </c:ext>
          </c:extLst>
        </c:ser>
        <c:dLbls>
          <c:showLegendKey val="0"/>
          <c:showVal val="0"/>
          <c:showCatName val="0"/>
          <c:showSerName val="0"/>
          <c:showPercent val="0"/>
          <c:showBubbleSize val="0"/>
        </c:dLbls>
        <c:gapWidth val="150"/>
        <c:shape val="box"/>
        <c:axId val="94915584"/>
        <c:axId val="94917376"/>
        <c:axId val="0"/>
      </c:bar3DChart>
      <c:catAx>
        <c:axId val="9491558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94917376"/>
        <c:crosses val="autoZero"/>
        <c:auto val="1"/>
        <c:lblAlgn val="ctr"/>
        <c:lblOffset val="100"/>
        <c:noMultiLvlLbl val="0"/>
      </c:catAx>
      <c:valAx>
        <c:axId val="94917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949155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accent1">
        <a:lumMod val="20000"/>
        <a:lumOff val="80000"/>
      </a:schemeClr>
    </a:solidFill>
    <a:ln w="76200">
      <a:solidFill>
        <a:srgbClr val="92D050"/>
      </a:solidFill>
    </a:ln>
    <a:effectLst/>
  </c:spPr>
  <c:txPr>
    <a:bodyPr/>
    <a:lstStyle/>
    <a:p>
      <a:pPr>
        <a:defRPr/>
      </a:pPr>
      <a:endParaRPr lang="es-MX"/>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17/12/2019</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365267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75492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75797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4318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2127038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723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68558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3335197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15173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173939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17/12/2019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2730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125044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17/12/2019</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25743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17/12/2019</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9789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17/12/2019</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283798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48839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17/12/2019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6497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17/12/2019</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292848976"/>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 id="2147484177" r:id="rId13"/>
    <p:sldLayoutId id="2147484178" r:id="rId14"/>
    <p:sldLayoutId id="2147484179" r:id="rId15"/>
    <p:sldLayoutId id="21474841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mailto:ahernandez@cnsf.gob.mx" TargetMode="External"/><Relationship Id="rId2" Type="http://schemas.openxmlformats.org/officeDocument/2006/relationships/hyperlink" Target="mailto:rsevilla@cnsf.gob.m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043608" y="2276872"/>
            <a:ext cx="6715125"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600" dirty="0"/>
              <a:t>TALLER DE SISTEMAS </a:t>
            </a:r>
            <a:r>
              <a:rPr lang="es-ES" sz="3600" dirty="0" smtClean="0"/>
              <a:t>ESTADISTICOS DE DAÑOS</a:t>
            </a:r>
            <a:endParaRPr lang="es-ES" sz="3600" dirty="0"/>
          </a:p>
          <a:p>
            <a:pPr algn="ctr" eaLnBrk="1" hangingPunct="1"/>
            <a:endParaRPr lang="es-ES" dirty="0"/>
          </a:p>
          <a:p>
            <a:pPr algn="ctr" eaLnBrk="1" hangingPunct="1"/>
            <a:r>
              <a:rPr lang="es-ES" sz="2400" dirty="0"/>
              <a:t>Diciembre </a:t>
            </a:r>
            <a:r>
              <a:rPr lang="es-ES" sz="2400" dirty="0" smtClean="0"/>
              <a:t>2019</a:t>
            </a:r>
            <a:endParaRPr lang="es-ES" sz="2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Teléfonos de Consulta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611560" y="1268760"/>
            <a:ext cx="6768752"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54013" indent="-354013" algn="just">
              <a:spcAft>
                <a:spcPts val="1800"/>
              </a:spcAft>
            </a:pPr>
            <a:endParaRPr lang="es-MX" sz="2000" b="1" dirty="0">
              <a:latin typeface="Century Gothic" panose="020B0502020202020204" pitchFamily="34" charset="0"/>
            </a:endParaRPr>
          </a:p>
          <a:p>
            <a:pPr marL="2243138" indent="-2243138" algn="just">
              <a:spcAft>
                <a:spcPts val="1800"/>
              </a:spcAft>
              <a:tabLst>
                <a:tab pos="2243138" algn="l"/>
                <a:tab pos="2328863" algn="l"/>
              </a:tabLst>
            </a:pPr>
            <a:r>
              <a:rPr lang="es-MX" sz="2000" b="1" dirty="0">
                <a:latin typeface="Century Gothic" panose="020B0502020202020204" pitchFamily="34" charset="0"/>
              </a:rPr>
              <a:t>Ricardo Sevilla   		</a:t>
            </a:r>
            <a:r>
              <a:rPr lang="es-MX" sz="2000" dirty="0">
                <a:latin typeface="Century Gothic" panose="020B0502020202020204" pitchFamily="34" charset="0"/>
              </a:rPr>
              <a:t>5724-7634 					</a:t>
            </a:r>
            <a:r>
              <a:rPr lang="es-MX" sz="2000" dirty="0">
                <a:latin typeface="Century Gothic" panose="020B0502020202020204" pitchFamily="34" charset="0"/>
                <a:hlinkClick r:id="rId2">
                  <a:extLst>
                    <a:ext uri="{A12FA001-AC4F-418D-AE19-62706E023703}">
                      <ahyp:hlinkClr xmlns="" xmlns:ahyp="http://schemas.microsoft.com/office/drawing/2018/hyperlinkcolor" val="tx"/>
                    </a:ext>
                  </a:extLst>
                </a:hlinkClick>
              </a:rPr>
              <a:t>rsevilla@cnsf.gob.mx</a:t>
            </a:r>
            <a:endParaRPr lang="es-MX" sz="2000" dirty="0">
              <a:latin typeface="Century Gothic" panose="020B0502020202020204" pitchFamily="34" charset="0"/>
            </a:endParaRPr>
          </a:p>
          <a:p>
            <a:pPr marL="354013" indent="-354013" algn="just">
              <a:spcAft>
                <a:spcPts val="1800"/>
              </a:spcAft>
            </a:pPr>
            <a:endParaRPr lang="es-MX" sz="2000" b="1" dirty="0">
              <a:latin typeface="Century Gothic" panose="020B0502020202020204" pitchFamily="34" charset="0"/>
            </a:endParaRPr>
          </a:p>
          <a:p>
            <a:pPr marL="2243138" indent="-2243138" algn="just" defTabSz="747713">
              <a:spcAft>
                <a:spcPts val="1800"/>
              </a:spcAft>
              <a:tabLst>
                <a:tab pos="1970088" algn="l"/>
              </a:tabLst>
            </a:pPr>
            <a:r>
              <a:rPr lang="es-MX" sz="2000" b="1" dirty="0">
                <a:latin typeface="Century Gothic" panose="020B0502020202020204" pitchFamily="34" charset="0"/>
              </a:rPr>
              <a:t>Aldo Hernández</a:t>
            </a:r>
            <a:r>
              <a:rPr lang="es-MX" sz="2000" dirty="0">
                <a:latin typeface="Century Gothic" panose="020B0502020202020204" pitchFamily="34" charset="0"/>
              </a:rPr>
              <a:t> 	5724-7665 			</a:t>
            </a:r>
            <a:r>
              <a:rPr lang="es-MX" sz="2000" dirty="0">
                <a:latin typeface="Century Gothic" panose="020B0502020202020204" pitchFamily="34" charset="0"/>
                <a:hlinkClick r:id="rId3">
                  <a:extLst>
                    <a:ext uri="{A12FA001-AC4F-418D-AE19-62706E023703}">
                      <ahyp:hlinkClr xmlns="" xmlns:ahyp="http://schemas.microsoft.com/office/drawing/2018/hyperlinkcolor" val="tx"/>
                    </a:ext>
                  </a:extLst>
                </a:hlinkClick>
              </a:rPr>
              <a:t>arhernandez@cnsf.gob.mx</a:t>
            </a:r>
            <a:endParaRPr lang="es-MX" sz="2000" dirty="0">
              <a:latin typeface="Century Gothic" panose="020B0502020202020204" pitchFamily="34" charset="0"/>
            </a:endParaRPr>
          </a:p>
        </p:txBody>
      </p:sp>
    </p:spTree>
    <p:extLst>
      <p:ext uri="{BB962C8B-B14F-4D97-AF65-F5344CB8AC3E}">
        <p14:creationId xmlns:p14="http://schemas.microsoft.com/office/powerpoint/2010/main" val="1984290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17134" y="1196752"/>
            <a:ext cx="6552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La suma de la Prima Devengada reportada en diferentes ejercicios deberá ser igual a la Prima Emitida</a:t>
            </a:r>
          </a:p>
        </p:txBody>
      </p:sp>
      <p:cxnSp>
        <p:nvCxnSpPr>
          <p:cNvPr id="7" name="6 Conector recto"/>
          <p:cNvCxnSpPr/>
          <p:nvPr/>
        </p:nvCxnSpPr>
        <p:spPr>
          <a:xfrm>
            <a:off x="717134" y="2888359"/>
            <a:ext cx="6735186" cy="0"/>
          </a:xfrm>
          <a:prstGeom prst="line">
            <a:avLst/>
          </a:prstGeom>
          <a:ln w="25400">
            <a:solidFill>
              <a:schemeClr val="accent3">
                <a:lumMod val="75000"/>
              </a:schemeClr>
            </a:solidFill>
          </a:ln>
        </p:spPr>
        <p:style>
          <a:lnRef idx="1">
            <a:schemeClr val="dk1"/>
          </a:lnRef>
          <a:fillRef idx="0">
            <a:schemeClr val="dk1"/>
          </a:fillRef>
          <a:effectRef idx="0">
            <a:schemeClr val="dk1"/>
          </a:effectRef>
          <a:fontRef idx="minor">
            <a:schemeClr val="tx1"/>
          </a:fontRef>
        </p:style>
      </p:cxnSp>
      <p:cxnSp>
        <p:nvCxnSpPr>
          <p:cNvPr id="8" name="7 Conector recto"/>
          <p:cNvCxnSpPr/>
          <p:nvPr/>
        </p:nvCxnSpPr>
        <p:spPr>
          <a:xfrm>
            <a:off x="717134"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9" name="8 Conector recto"/>
          <p:cNvCxnSpPr/>
          <p:nvPr/>
        </p:nvCxnSpPr>
        <p:spPr>
          <a:xfrm>
            <a:off x="4139952" y="2672335"/>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7452320" y="2672335"/>
            <a:ext cx="0" cy="360040"/>
          </a:xfrm>
          <a:prstGeom prst="line">
            <a:avLst/>
          </a:prstGeom>
        </p:spPr>
        <p:style>
          <a:lnRef idx="1">
            <a:schemeClr val="dk1"/>
          </a:lnRef>
          <a:fillRef idx="0">
            <a:schemeClr val="dk1"/>
          </a:fillRef>
          <a:effectRef idx="0">
            <a:schemeClr val="dk1"/>
          </a:effectRef>
          <a:fontRef idx="minor">
            <a:schemeClr val="tx1"/>
          </a:fontRef>
        </p:style>
      </p:cxnSp>
      <p:sp>
        <p:nvSpPr>
          <p:cNvPr id="11" name="10 CuadroTexto"/>
          <p:cNvSpPr txBox="1"/>
          <p:nvPr/>
        </p:nvSpPr>
        <p:spPr>
          <a:xfrm>
            <a:off x="4796614" y="2364558"/>
            <a:ext cx="933666" cy="307777"/>
          </a:xfrm>
          <a:prstGeom prst="rect">
            <a:avLst/>
          </a:prstGeom>
          <a:noFill/>
        </p:spPr>
        <p:txBody>
          <a:bodyPr wrap="square" rtlCol="0">
            <a:spAutoFit/>
          </a:bodyPr>
          <a:lstStyle/>
          <a:p>
            <a:pPr algn="ctr"/>
            <a:r>
              <a:rPr lang="es-MX" sz="1400" b="1" dirty="0" smtClean="0">
                <a:solidFill>
                  <a:srgbClr val="3F92D1"/>
                </a:solidFill>
              </a:rPr>
              <a:t>2019</a:t>
            </a:r>
            <a:endParaRPr lang="es-MX" sz="1400" b="1" dirty="0">
              <a:solidFill>
                <a:srgbClr val="3F92D1"/>
              </a:solidFill>
            </a:endParaRPr>
          </a:p>
        </p:txBody>
      </p:sp>
      <p:sp>
        <p:nvSpPr>
          <p:cNvPr id="12" name="11 CuadroTexto"/>
          <p:cNvSpPr txBox="1"/>
          <p:nvPr/>
        </p:nvSpPr>
        <p:spPr>
          <a:xfrm>
            <a:off x="2446545" y="2364558"/>
            <a:ext cx="933666" cy="307777"/>
          </a:xfrm>
          <a:prstGeom prst="rect">
            <a:avLst/>
          </a:prstGeom>
          <a:noFill/>
        </p:spPr>
        <p:txBody>
          <a:bodyPr wrap="square" rtlCol="0">
            <a:spAutoFit/>
          </a:bodyPr>
          <a:lstStyle/>
          <a:p>
            <a:pPr algn="ctr"/>
            <a:r>
              <a:rPr lang="es-MX" sz="1400" b="1" dirty="0" smtClean="0">
                <a:solidFill>
                  <a:srgbClr val="3F92D1"/>
                </a:solidFill>
              </a:rPr>
              <a:t>2018</a:t>
            </a:r>
            <a:endParaRPr lang="es-MX" sz="1400" b="1" dirty="0">
              <a:solidFill>
                <a:srgbClr val="3F92D1"/>
              </a:solidFill>
            </a:endParaRPr>
          </a:p>
        </p:txBody>
      </p:sp>
      <p:cxnSp>
        <p:nvCxnSpPr>
          <p:cNvPr id="13" name="12 Conector recto"/>
          <p:cNvCxnSpPr/>
          <p:nvPr/>
        </p:nvCxnSpPr>
        <p:spPr>
          <a:xfrm>
            <a:off x="1486478" y="2888359"/>
            <a:ext cx="4237650" cy="0"/>
          </a:xfrm>
          <a:prstGeom prst="line">
            <a:avLst/>
          </a:prstGeom>
          <a:ln w="57150">
            <a:solidFill>
              <a:srgbClr val="C00000"/>
            </a:solidFill>
          </a:ln>
        </p:spPr>
        <p:style>
          <a:lnRef idx="1">
            <a:schemeClr val="dk1"/>
          </a:lnRef>
          <a:fillRef idx="0">
            <a:schemeClr val="dk1"/>
          </a:fillRef>
          <a:effectRef idx="0">
            <a:schemeClr val="dk1"/>
          </a:effectRef>
          <a:fontRef idx="minor">
            <a:schemeClr val="tx1"/>
          </a:fontRef>
        </p:style>
      </p:cxnSp>
      <p:sp>
        <p:nvSpPr>
          <p:cNvPr id="14" name="13 CuadroTexto"/>
          <p:cNvSpPr txBox="1"/>
          <p:nvPr/>
        </p:nvSpPr>
        <p:spPr>
          <a:xfrm>
            <a:off x="792799" y="3086379"/>
            <a:ext cx="1402937" cy="646331"/>
          </a:xfrm>
          <a:prstGeom prst="rect">
            <a:avLst/>
          </a:prstGeom>
          <a:noFill/>
        </p:spPr>
        <p:txBody>
          <a:bodyPr wrap="square" rtlCol="0">
            <a:spAutoFit/>
          </a:bodyPr>
          <a:lstStyle/>
          <a:p>
            <a:pPr algn="ctr"/>
            <a:r>
              <a:rPr lang="es-MX" sz="1200" b="1" dirty="0"/>
              <a:t>Inicio vigencia</a:t>
            </a:r>
          </a:p>
          <a:p>
            <a:pPr algn="ctr"/>
            <a:endParaRPr lang="es-MX" sz="1200" b="1" dirty="0"/>
          </a:p>
          <a:p>
            <a:pPr algn="ctr"/>
            <a:r>
              <a:rPr lang="es-MX" sz="1200" b="1" dirty="0"/>
              <a:t>01/04/2017</a:t>
            </a:r>
          </a:p>
        </p:txBody>
      </p:sp>
      <p:sp>
        <p:nvSpPr>
          <p:cNvPr id="15" name="14 CuadroTexto"/>
          <p:cNvSpPr txBox="1"/>
          <p:nvPr/>
        </p:nvSpPr>
        <p:spPr>
          <a:xfrm>
            <a:off x="5444670" y="2997550"/>
            <a:ext cx="1071546" cy="830997"/>
          </a:xfrm>
          <a:prstGeom prst="rect">
            <a:avLst/>
          </a:prstGeom>
          <a:noFill/>
        </p:spPr>
        <p:txBody>
          <a:bodyPr wrap="square" rtlCol="0">
            <a:spAutoFit/>
          </a:bodyPr>
          <a:lstStyle/>
          <a:p>
            <a:pPr algn="ctr"/>
            <a:r>
              <a:rPr lang="es-MX" sz="1200" b="1" dirty="0"/>
              <a:t>Fin</a:t>
            </a:r>
          </a:p>
          <a:p>
            <a:pPr algn="ctr"/>
            <a:r>
              <a:rPr lang="es-MX" sz="1200" b="1" dirty="0"/>
              <a:t>Vigencia</a:t>
            </a:r>
          </a:p>
          <a:p>
            <a:pPr algn="ctr"/>
            <a:endParaRPr lang="es-MX" sz="1200" b="1" dirty="0"/>
          </a:p>
          <a:p>
            <a:pPr algn="ctr"/>
            <a:r>
              <a:rPr lang="es-MX" sz="1200" b="1" dirty="0"/>
              <a:t>30/03/2018</a:t>
            </a:r>
          </a:p>
        </p:txBody>
      </p:sp>
      <p:sp>
        <p:nvSpPr>
          <p:cNvPr id="16" name="15 CuadroTexto"/>
          <p:cNvSpPr txBox="1"/>
          <p:nvPr/>
        </p:nvSpPr>
        <p:spPr>
          <a:xfrm>
            <a:off x="2630222" y="3012630"/>
            <a:ext cx="933666" cy="276999"/>
          </a:xfrm>
          <a:prstGeom prst="rect">
            <a:avLst/>
          </a:prstGeom>
          <a:noFill/>
        </p:spPr>
        <p:txBody>
          <a:bodyPr wrap="square" rtlCol="0">
            <a:spAutoFit/>
          </a:bodyPr>
          <a:lstStyle/>
          <a:p>
            <a:pPr algn="ctr"/>
            <a:r>
              <a:rPr lang="es-MX" sz="1200" b="1" dirty="0"/>
              <a:t>30,137</a:t>
            </a:r>
          </a:p>
        </p:txBody>
      </p:sp>
      <p:sp>
        <p:nvSpPr>
          <p:cNvPr id="17" name="16 CuadroTexto"/>
          <p:cNvSpPr txBox="1"/>
          <p:nvPr/>
        </p:nvSpPr>
        <p:spPr>
          <a:xfrm>
            <a:off x="4358414" y="3023663"/>
            <a:ext cx="933666" cy="276999"/>
          </a:xfrm>
          <a:prstGeom prst="rect">
            <a:avLst/>
          </a:prstGeom>
          <a:noFill/>
        </p:spPr>
        <p:txBody>
          <a:bodyPr wrap="square" rtlCol="0">
            <a:spAutoFit/>
          </a:bodyPr>
          <a:lstStyle/>
          <a:p>
            <a:pPr algn="ctr"/>
            <a:r>
              <a:rPr lang="es-MX" sz="1200" b="1" dirty="0"/>
              <a:t>9,863</a:t>
            </a:r>
          </a:p>
        </p:txBody>
      </p:sp>
      <p:sp>
        <p:nvSpPr>
          <p:cNvPr id="18" name="17 CuadroTexto"/>
          <p:cNvSpPr txBox="1"/>
          <p:nvPr/>
        </p:nvSpPr>
        <p:spPr>
          <a:xfrm>
            <a:off x="2521249" y="3580412"/>
            <a:ext cx="1176533"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19" name="18 Conector recto de flecha"/>
          <p:cNvCxnSpPr>
            <a:stCxn id="18" idx="0"/>
          </p:cNvCxnSpPr>
          <p:nvPr/>
        </p:nvCxnSpPr>
        <p:spPr>
          <a:xfrm flipV="1">
            <a:off x="3109516" y="3213696"/>
            <a:ext cx="0" cy="3667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19 CuadroTexto"/>
          <p:cNvSpPr txBox="1"/>
          <p:nvPr/>
        </p:nvSpPr>
        <p:spPr>
          <a:xfrm>
            <a:off x="4334009" y="3615407"/>
            <a:ext cx="1102087"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21" name="20 Conector recto de flecha"/>
          <p:cNvCxnSpPr>
            <a:stCxn id="20" idx="0"/>
          </p:cNvCxnSpPr>
          <p:nvPr/>
        </p:nvCxnSpPr>
        <p:spPr>
          <a:xfrm flipV="1">
            <a:off x="4885053" y="3268437"/>
            <a:ext cx="0" cy="3469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4 CuadroTexto"/>
          <p:cNvSpPr txBox="1">
            <a:spLocks noChangeArrowheads="1"/>
          </p:cNvSpPr>
          <p:nvPr/>
        </p:nvSpPr>
        <p:spPr bwMode="auto">
          <a:xfrm>
            <a:off x="717134" y="414908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2018  </a:t>
            </a:r>
            <a:r>
              <a:rPr lang="es-ES" sz="1500" dirty="0">
                <a:solidFill>
                  <a:srgbClr val="C00000"/>
                </a:solidFill>
              </a:rPr>
              <a:t>= </a:t>
            </a:r>
            <a:r>
              <a:rPr lang="es-ES" sz="1500" dirty="0"/>
              <a:t>30,137</a:t>
            </a:r>
          </a:p>
        </p:txBody>
      </p:sp>
      <p:sp>
        <p:nvSpPr>
          <p:cNvPr id="23" name="4 CuadroTexto"/>
          <p:cNvSpPr txBox="1">
            <a:spLocks noChangeArrowheads="1"/>
          </p:cNvSpPr>
          <p:nvPr/>
        </p:nvSpPr>
        <p:spPr bwMode="auto">
          <a:xfrm>
            <a:off x="683568" y="450912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2019 </a:t>
            </a:r>
            <a:r>
              <a:rPr lang="es-ES" sz="1500" dirty="0">
                <a:solidFill>
                  <a:srgbClr val="C00000"/>
                </a:solidFill>
              </a:rPr>
              <a:t>= </a:t>
            </a:r>
            <a:r>
              <a:rPr lang="es-ES" sz="1500" dirty="0"/>
              <a:t>9,863</a:t>
            </a:r>
          </a:p>
        </p:txBody>
      </p:sp>
      <p:sp>
        <p:nvSpPr>
          <p:cNvPr id="24" name="23 CuadroTexto"/>
          <p:cNvSpPr txBox="1"/>
          <p:nvPr/>
        </p:nvSpPr>
        <p:spPr>
          <a:xfrm>
            <a:off x="2987824" y="1984773"/>
            <a:ext cx="2461804" cy="307777"/>
          </a:xfrm>
          <a:prstGeom prst="rect">
            <a:avLst/>
          </a:prstGeom>
          <a:noFill/>
        </p:spPr>
        <p:txBody>
          <a:bodyPr wrap="square" rtlCol="0">
            <a:spAutoFit/>
          </a:bodyPr>
          <a:lstStyle/>
          <a:p>
            <a:pPr algn="ctr"/>
            <a:r>
              <a:rPr lang="es-MX" sz="1400" b="1" dirty="0">
                <a:solidFill>
                  <a:srgbClr val="C00000"/>
                </a:solidFill>
              </a:rPr>
              <a:t>Prima Emitida </a:t>
            </a:r>
            <a:r>
              <a:rPr lang="es-MX" sz="1400" b="1" dirty="0"/>
              <a:t>= 40,000</a:t>
            </a:r>
          </a:p>
        </p:txBody>
      </p:sp>
      <p:sp>
        <p:nvSpPr>
          <p:cNvPr id="26" name="4 CuadroTexto"/>
          <p:cNvSpPr txBox="1">
            <a:spLocks noChangeArrowheads="1"/>
          </p:cNvSpPr>
          <p:nvPr/>
        </p:nvSpPr>
        <p:spPr bwMode="auto">
          <a:xfrm>
            <a:off x="683568" y="4869160"/>
            <a:ext cx="65527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500" dirty="0">
                <a:solidFill>
                  <a:srgbClr val="C00000"/>
                </a:solidFill>
              </a:rPr>
              <a:t>Prima Devengada </a:t>
            </a:r>
            <a:r>
              <a:rPr lang="es-ES" sz="1500" dirty="0" smtClean="0">
                <a:solidFill>
                  <a:srgbClr val="C00000"/>
                </a:solidFill>
              </a:rPr>
              <a:t>2018 </a:t>
            </a:r>
            <a:r>
              <a:rPr lang="es-ES" sz="1500" dirty="0">
                <a:solidFill>
                  <a:srgbClr val="C00000"/>
                </a:solidFill>
              </a:rPr>
              <a:t>+ Prima Devengada </a:t>
            </a:r>
            <a:r>
              <a:rPr lang="es-ES" sz="1500" dirty="0" smtClean="0">
                <a:solidFill>
                  <a:srgbClr val="C00000"/>
                </a:solidFill>
              </a:rPr>
              <a:t>2019  </a:t>
            </a:r>
            <a:r>
              <a:rPr lang="es-ES" sz="1500" dirty="0">
                <a:solidFill>
                  <a:srgbClr val="C00000"/>
                </a:solidFill>
              </a:rPr>
              <a:t>= </a:t>
            </a:r>
            <a:r>
              <a:rPr lang="es-ES" sz="1500" dirty="0"/>
              <a:t>Prima Emitida</a:t>
            </a:r>
          </a:p>
        </p:txBody>
      </p:sp>
      <p:sp>
        <p:nvSpPr>
          <p:cNvPr id="25" name="4 CuadroTexto"/>
          <p:cNvSpPr txBox="1">
            <a:spLocks noChangeArrowheads="1"/>
          </p:cNvSpPr>
          <p:nvPr/>
        </p:nvSpPr>
        <p:spPr bwMode="auto">
          <a:xfrm>
            <a:off x="651737" y="5805263"/>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smtClean="0">
                <a:solidFill>
                  <a:srgbClr val="C00000"/>
                </a:solidFill>
              </a:rPr>
              <a:t>Nota:</a:t>
            </a:r>
            <a:r>
              <a:rPr lang="es-ES" sz="1600" dirty="0" smtClean="0"/>
              <a:t> Esta validación solo aplica para pólizas vencidas con una vigencia de hasta dos años</a:t>
            </a:r>
            <a:endParaRPr lang="es-ES" sz="1600" dirty="0"/>
          </a:p>
        </p:txBody>
      </p:sp>
    </p:spTree>
    <p:extLst>
      <p:ext uri="{BB962C8B-B14F-4D97-AF65-F5344CB8AC3E}">
        <p14:creationId xmlns:p14="http://schemas.microsoft.com/office/powerpoint/2010/main" val="837931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6"/>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2"/>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3"/>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6"/>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6" grpId="0" autoUpdateAnimBg="0"/>
      <p:bldP spid="22" grpId="0" autoUpdateAnimBg="0"/>
      <p:bldP spid="23" grpId="0" autoUpdateAnimBg="0"/>
      <p:bldP spid="26" grpId="0" autoUpdateAnimBg="0"/>
      <p:bldP spid="2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Prima Devengada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17134" y="1196752"/>
            <a:ext cx="6552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dirty="0"/>
              <a:t>La suma de la Prima Devengada reportada en diferentes ejercicios deberá ser igual a la Prima Emitida</a:t>
            </a:r>
          </a:p>
        </p:txBody>
      </p:sp>
      <p:sp>
        <p:nvSpPr>
          <p:cNvPr id="27" name="4 CuadroTexto"/>
          <p:cNvSpPr txBox="1">
            <a:spLocks noChangeArrowheads="1"/>
          </p:cNvSpPr>
          <p:nvPr/>
        </p:nvSpPr>
        <p:spPr bwMode="auto">
          <a:xfrm>
            <a:off x="755576" y="1988840"/>
            <a:ext cx="6552728"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smtClean="0">
                <a:solidFill>
                  <a:srgbClr val="C00000"/>
                </a:solidFill>
              </a:rPr>
              <a:t>Notas</a:t>
            </a:r>
          </a:p>
          <a:p>
            <a:pPr algn="just"/>
            <a:endParaRPr lang="es-ES" dirty="0"/>
          </a:p>
          <a:p>
            <a:pPr marL="285750" indent="-285750" algn="just">
              <a:buFont typeface="Wingdings" panose="05000000000000000000" pitchFamily="2" charset="2"/>
              <a:buChar char="ü"/>
            </a:pPr>
            <a:r>
              <a:rPr lang="es-ES" sz="1600" dirty="0" smtClean="0"/>
              <a:t>Esta validación solamente se realizará para pólizas con estatus de vencidas y con una vigencia a lo mas de dos años.</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smtClean="0"/>
              <a:t>Para el </a:t>
            </a:r>
            <a:r>
              <a:rPr lang="es-ES" sz="1600" dirty="0" err="1" smtClean="0"/>
              <a:t>devengamiento</a:t>
            </a:r>
            <a:r>
              <a:rPr lang="es-ES" sz="1600" dirty="0" smtClean="0"/>
              <a:t> se deben considerar tanto las pólizas y endosos, considerando la vigencia de cada movimiento.</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smtClean="0"/>
              <a:t>Si la póliza inicio su vigencia en un ejercicio anterior al año de reporte, para el </a:t>
            </a:r>
            <a:r>
              <a:rPr lang="es-ES" sz="1600" dirty="0" err="1" smtClean="0"/>
              <a:t>devengamiento</a:t>
            </a:r>
            <a:r>
              <a:rPr lang="es-ES" sz="1600" dirty="0" smtClean="0"/>
              <a:t> se debe considerar el 1er de enero del año de reporte</a:t>
            </a:r>
            <a:r>
              <a:rPr lang="es-ES" sz="1600" dirty="0" smtClean="0"/>
              <a:t>.</a:t>
            </a:r>
          </a:p>
          <a:p>
            <a:pPr marL="285750" indent="-285750" algn="just">
              <a:buFont typeface="Wingdings" panose="05000000000000000000" pitchFamily="2" charset="2"/>
              <a:buChar char="ü"/>
            </a:pPr>
            <a:endParaRPr lang="es-ES" sz="1600" dirty="0"/>
          </a:p>
          <a:p>
            <a:pPr marL="285750" indent="-285750" algn="just">
              <a:buFont typeface="Wingdings" panose="05000000000000000000" pitchFamily="2" charset="2"/>
              <a:buChar char="ü"/>
            </a:pPr>
            <a:r>
              <a:rPr lang="es-ES" sz="1600" dirty="0"/>
              <a:t>Para las pólizas cuya fecha de emisión es igual al año de reporte e inicio de vigencia en ejercicios anteriores, por parte de la CNSF se recalculará la prima devengada de los períodos anteriores para verificar la veracidad de la información</a:t>
            </a:r>
          </a:p>
          <a:p>
            <a:pPr algn="just"/>
            <a:endParaRPr lang="es-ES" sz="1600" dirty="0"/>
          </a:p>
        </p:txBody>
      </p:sp>
    </p:spTree>
    <p:extLst>
      <p:ext uri="{BB962C8B-B14F-4D97-AF65-F5344CB8AC3E}">
        <p14:creationId xmlns:p14="http://schemas.microsoft.com/office/powerpoint/2010/main" val="1123625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6"/>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6" grpId="0" autoUpdateAnimBg="0"/>
      <p:bldP spid="2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Número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la Fecha de Reporte del Siniestro es menor al Año de Reporte, se validará que el Número de Siniestro se haya reportado en el Sistema Estadístico en el año en que se reclamo el siniestro</a:t>
            </a:r>
            <a:r>
              <a:rPr lang="es-ES" dirty="0" smtClean="0"/>
              <a:t>.</a:t>
            </a:r>
            <a:endParaRPr lang="es-ES" dirty="0"/>
          </a:p>
        </p:txBody>
      </p:sp>
      <p:sp>
        <p:nvSpPr>
          <p:cNvPr id="7" name="4 CuadroTexto"/>
          <p:cNvSpPr txBox="1">
            <a:spLocks noChangeArrowheads="1"/>
          </p:cNvSpPr>
          <p:nvPr/>
        </p:nvSpPr>
        <p:spPr bwMode="auto">
          <a:xfrm>
            <a:off x="755576" y="2865710"/>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Se validará que si el Número de Siniestro se encuentra en otros años, el Número de Póliza debe coincidir para dicho siniestro</a:t>
            </a:r>
          </a:p>
        </p:txBody>
      </p:sp>
      <p:sp>
        <p:nvSpPr>
          <p:cNvPr id="9" name="4 CuadroTexto"/>
          <p:cNvSpPr txBox="1">
            <a:spLocks noChangeArrowheads="1"/>
          </p:cNvSpPr>
          <p:nvPr/>
        </p:nvSpPr>
        <p:spPr bwMode="auto">
          <a:xfrm>
            <a:off x="925801" y="3995678"/>
            <a:ext cx="655272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719138" indent="-719138" algn="just"/>
            <a:r>
              <a:rPr lang="es-ES" b="1" dirty="0">
                <a:solidFill>
                  <a:srgbClr val="C00000"/>
                </a:solidFill>
              </a:rPr>
              <a:t>Notas:</a:t>
            </a:r>
          </a:p>
          <a:p>
            <a:pPr marL="719138" indent="-719138" algn="just"/>
            <a:endParaRPr lang="es-ES" b="1" dirty="0">
              <a:solidFill>
                <a:srgbClr val="C00000"/>
              </a:solidFill>
            </a:endParaRPr>
          </a:p>
          <a:p>
            <a:pPr marL="285750" indent="-285750" algn="just">
              <a:buFont typeface="Wingdings" panose="05000000000000000000" pitchFamily="2" charset="2"/>
              <a:buChar char="ü"/>
            </a:pPr>
            <a:r>
              <a:rPr lang="es-ES" dirty="0"/>
              <a:t> Debe existir consistencia en el número de siniestro entre ejercicios.</a:t>
            </a:r>
          </a:p>
          <a:p>
            <a:pPr marL="719138" indent="-719138" algn="just">
              <a:buFont typeface="Wingdings" panose="05000000000000000000" pitchFamily="2" charset="2"/>
              <a:buChar char="ü"/>
            </a:pPr>
            <a:endParaRPr lang="es-ES" dirty="0"/>
          </a:p>
          <a:p>
            <a:pPr marL="360363" indent="-360363" algn="just">
              <a:buFont typeface="Wingdings" panose="05000000000000000000" pitchFamily="2" charset="2"/>
              <a:buChar char="ü"/>
            </a:pPr>
            <a:r>
              <a:rPr lang="es-ES" dirty="0"/>
              <a:t>Si para el siniestro en el año del reporte de la reclamación aun no se ha estimado ninguna reserva, se recomienda que se reporte el siniestro con monto </a:t>
            </a:r>
            <a:r>
              <a:rPr lang="es-ES" dirty="0" smtClean="0"/>
              <a:t>cero</a:t>
            </a:r>
            <a:endParaRPr lang="es-ES" dirty="0"/>
          </a:p>
        </p:txBody>
      </p:sp>
    </p:spTree>
    <p:extLst>
      <p:ext uri="{BB962C8B-B14F-4D97-AF65-F5344CB8AC3E}">
        <p14:creationId xmlns:p14="http://schemas.microsoft.com/office/powerpoint/2010/main" val="213784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7" grpId="0" autoUpdateAnimBg="0"/>
      <p:bldP spid="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Fecha de Reporte del Siniestro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60363" indent="-360363" algn="just">
              <a:buFont typeface="Wingdings" panose="05000000000000000000" pitchFamily="2" charset="2"/>
              <a:buChar char="ü"/>
              <a:tabLst>
                <a:tab pos="360363" algn="l"/>
              </a:tabLst>
            </a:pPr>
            <a:r>
              <a:rPr lang="es-ES" sz="2000" dirty="0"/>
              <a:t>En caso que el siniestro afecte </a:t>
            </a:r>
            <a:r>
              <a:rPr lang="es-ES" sz="2000" dirty="0" smtClean="0"/>
              <a:t>dos o más ramos, </a:t>
            </a:r>
            <a:r>
              <a:rPr lang="es-ES" sz="2000" dirty="0"/>
              <a:t>la </a:t>
            </a:r>
            <a:r>
              <a:rPr lang="es-ES" sz="2000" dirty="0" smtClean="0"/>
              <a:t>Fecha </a:t>
            </a:r>
            <a:r>
              <a:rPr lang="es-ES" sz="2000" dirty="0"/>
              <a:t>de </a:t>
            </a:r>
            <a:r>
              <a:rPr lang="es-ES" sz="2000" dirty="0" smtClean="0"/>
              <a:t>Reporte </a:t>
            </a:r>
            <a:r>
              <a:rPr lang="es-ES" sz="2000" dirty="0"/>
              <a:t>del S</a:t>
            </a:r>
            <a:r>
              <a:rPr lang="es-ES" sz="2000" dirty="0" smtClean="0"/>
              <a:t>iniestro deberá ser igual a la fecha en que se reclamó cada una de los ramos </a:t>
            </a:r>
            <a:endParaRPr lang="es-ES" sz="2000" dirty="0"/>
          </a:p>
        </p:txBody>
      </p:sp>
    </p:spTree>
    <p:extLst>
      <p:ext uri="{BB962C8B-B14F-4D97-AF65-F5344CB8AC3E}">
        <p14:creationId xmlns:p14="http://schemas.microsoft.com/office/powerpoint/2010/main" val="3304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22387" y="26064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2800" dirty="0">
                <a:latin typeface="Calibri" pitchFamily="34" charset="0"/>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ector 1"/>
          <p:cNvSpPr/>
          <p:nvPr/>
        </p:nvSpPr>
        <p:spPr>
          <a:xfrm>
            <a:off x="5436096" y="1780515"/>
            <a:ext cx="2808312" cy="2520280"/>
          </a:xfrm>
          <a:prstGeom prst="flowChartConnector">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dirty="0"/>
              <a:t>EL MONTO PAGADO SE REPORTA SIN  DESCONTAR </a:t>
            </a:r>
            <a:r>
              <a:rPr lang="es-MX" dirty="0" smtClean="0"/>
              <a:t>DEDUCIBLE Y COSEGURO</a:t>
            </a:r>
            <a:endParaRPr lang="es-MX" dirty="0"/>
          </a:p>
        </p:txBody>
      </p:sp>
      <p:sp>
        <p:nvSpPr>
          <p:cNvPr id="3" name="Rectángulo 2"/>
          <p:cNvSpPr/>
          <p:nvPr/>
        </p:nvSpPr>
        <p:spPr>
          <a:xfrm>
            <a:off x="692561" y="4653136"/>
            <a:ext cx="6912768" cy="738664"/>
          </a:xfrm>
          <a:prstGeom prst="rect">
            <a:avLst/>
          </a:prstGeom>
        </p:spPr>
        <p:txBody>
          <a:bodyPr wrap="square">
            <a:spAutoFit/>
          </a:bodyPr>
          <a:lstStyle/>
          <a:p>
            <a:pPr lvl="1" indent="-471488" algn="just">
              <a:buClr>
                <a:schemeClr val="bg2">
                  <a:lumMod val="50000"/>
                </a:schemeClr>
              </a:buClr>
            </a:pPr>
            <a:r>
              <a:rPr lang="es-ES" sz="1400" dirty="0">
                <a:solidFill>
                  <a:srgbClr val="C00000"/>
                </a:solidFill>
              </a:rPr>
              <a:t>Nota: </a:t>
            </a:r>
            <a:r>
              <a:rPr lang="es-ES" sz="1400" dirty="0"/>
              <a:t>El Monto Pagado de la tabla de </a:t>
            </a:r>
            <a:r>
              <a:rPr lang="es-ES" sz="1400" i="1" dirty="0"/>
              <a:t>“Resumen” </a:t>
            </a:r>
            <a:r>
              <a:rPr lang="es-ES" sz="1400" dirty="0"/>
              <a:t>del Sistema Sin </a:t>
            </a:r>
            <a:r>
              <a:rPr lang="es-ES" sz="1400" dirty="0" err="1"/>
              <a:t>Terr-Hidro</a:t>
            </a:r>
            <a:r>
              <a:rPr lang="es-ES" sz="1400" dirty="0"/>
              <a:t> podrá ser igual a los Montos Pagados reportados en los SESAS de Terremoto y Riesgos </a:t>
            </a:r>
            <a:r>
              <a:rPr lang="es-ES" sz="1400" dirty="0" err="1"/>
              <a:t>Hidro</a:t>
            </a:r>
            <a:r>
              <a:rPr lang="es-ES" sz="1400" dirty="0"/>
              <a:t> si </a:t>
            </a:r>
            <a:r>
              <a:rPr lang="es-ES" sz="1400" dirty="0" smtClean="0"/>
              <a:t> la </a:t>
            </a:r>
            <a:r>
              <a:rPr lang="es-ES" sz="1400" dirty="0"/>
              <a:t>cobertura no tiene </a:t>
            </a:r>
            <a:r>
              <a:rPr lang="es-ES" sz="1400" dirty="0" smtClean="0"/>
              <a:t>deducible y coaseguro</a:t>
            </a:r>
            <a:endParaRPr lang="es-ES" sz="1400" dirty="0"/>
          </a:p>
        </p:txBody>
      </p:sp>
      <p:graphicFrame>
        <p:nvGraphicFramePr>
          <p:cNvPr id="8" name="Gráfico 7"/>
          <p:cNvGraphicFramePr>
            <a:graphicFrameLocks/>
          </p:cNvGraphicFramePr>
          <p:nvPr>
            <p:extLst>
              <p:ext uri="{D42A27DB-BD31-4B8C-83A1-F6EECF244321}">
                <p14:modId xmlns:p14="http://schemas.microsoft.com/office/powerpoint/2010/main" val="1333337257"/>
              </p:ext>
            </p:extLst>
          </p:nvPr>
        </p:nvGraphicFramePr>
        <p:xfrm>
          <a:off x="553565" y="141277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5547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a:spLocks noChangeArrowheads="1"/>
          </p:cNvSpPr>
          <p:nvPr/>
        </p:nvSpPr>
        <p:spPr bwMode="auto">
          <a:xfrm>
            <a:off x="323528" y="1052736"/>
            <a:ext cx="4536504"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1600" dirty="0">
                <a:solidFill>
                  <a:srgbClr val="FF0000"/>
                </a:solidFill>
              </a:rPr>
              <a:t>Valor Asegurable Pólizas del Año</a:t>
            </a:r>
          </a:p>
          <a:p>
            <a:pPr algn="just"/>
            <a:endParaRPr lang="es-MX" sz="1600" dirty="0"/>
          </a:p>
          <a:p>
            <a:pPr marL="285750" indent="-285750" algn="just">
              <a:buClr>
                <a:schemeClr val="bg2">
                  <a:lumMod val="50000"/>
                </a:schemeClr>
              </a:buClr>
              <a:buFont typeface="Wingdings" panose="05000000000000000000" pitchFamily="2" charset="2"/>
              <a:buChar char="ü"/>
            </a:pPr>
            <a:r>
              <a:rPr lang="es-ES" sz="1400" dirty="0"/>
              <a:t>Se validará la variable del Valor Asegurable Pólizas del Año coincida con lo reportado en los Valores Totales de los Sistemas Estadísticos de Terremoto y Riesgos Hidrometeorológicos</a:t>
            </a:r>
          </a:p>
          <a:p>
            <a:pPr algn="just">
              <a:buClr>
                <a:schemeClr val="bg2">
                  <a:lumMod val="50000"/>
                </a:schemeClr>
              </a:buClr>
            </a:pPr>
            <a:endParaRPr lang="es-ES" sz="1400" dirty="0"/>
          </a:p>
          <a:p>
            <a:pPr algn="just">
              <a:buClr>
                <a:schemeClr val="bg2">
                  <a:lumMod val="50000"/>
                </a:schemeClr>
              </a:buClr>
            </a:pPr>
            <a:r>
              <a:rPr lang="es-ES" sz="1400" dirty="0"/>
              <a:t>    Valor Asegurable</a:t>
            </a:r>
          </a:p>
          <a:p>
            <a:pPr algn="just">
              <a:buClr>
                <a:schemeClr val="bg2">
                  <a:lumMod val="50000"/>
                </a:schemeClr>
              </a:buClr>
            </a:pPr>
            <a:r>
              <a:rPr lang="es-ES" sz="1400" dirty="0"/>
              <a:t>             = </a:t>
            </a:r>
          </a:p>
          <a:p>
            <a:pPr marL="177800" lvl="1" indent="0" algn="just">
              <a:spcBef>
                <a:spcPts val="600"/>
              </a:spcBef>
              <a:buClr>
                <a:schemeClr val="bg2">
                  <a:lumMod val="50000"/>
                </a:schemeClr>
              </a:buClr>
            </a:pPr>
            <a:r>
              <a:rPr lang="es-ES" sz="1400" dirty="0"/>
              <a:t>Valor Total Edificios</a:t>
            </a:r>
          </a:p>
          <a:p>
            <a:pPr marL="177800" lvl="1" indent="0" algn="just">
              <a:spcBef>
                <a:spcPts val="600"/>
              </a:spcBef>
              <a:buClr>
                <a:schemeClr val="bg2">
                  <a:lumMod val="50000"/>
                </a:schemeClr>
              </a:buClr>
            </a:pPr>
            <a:r>
              <a:rPr lang="es-ES" sz="1400" dirty="0"/>
              <a:t> + Valor Total Contenidos</a:t>
            </a:r>
          </a:p>
          <a:p>
            <a:pPr marL="177800" lvl="1" indent="0" algn="just">
              <a:spcBef>
                <a:spcPts val="600"/>
              </a:spcBef>
              <a:buClr>
                <a:schemeClr val="bg2">
                  <a:lumMod val="50000"/>
                </a:schemeClr>
              </a:buClr>
            </a:pPr>
            <a:r>
              <a:rPr lang="es-ES" sz="1400" dirty="0"/>
              <a:t> + Valor Total Perdidas Consecuenciales </a:t>
            </a:r>
          </a:p>
          <a:p>
            <a:pPr marL="177800" lvl="1" indent="0" algn="just">
              <a:spcBef>
                <a:spcPts val="600"/>
              </a:spcBef>
              <a:buClr>
                <a:schemeClr val="bg2">
                  <a:lumMod val="50000"/>
                </a:schemeClr>
              </a:buClr>
            </a:pPr>
            <a:r>
              <a:rPr lang="es-ES" sz="1400" dirty="0"/>
              <a:t>+ Valor Total Bienes Convenio Expreso</a:t>
            </a:r>
          </a:p>
        </p:txBody>
      </p:sp>
      <p:graphicFrame>
        <p:nvGraphicFramePr>
          <p:cNvPr id="8" name="Gráfico 7"/>
          <p:cNvGraphicFramePr>
            <a:graphicFrameLocks/>
          </p:cNvGraphicFramePr>
          <p:nvPr>
            <p:extLst>
              <p:ext uri="{D42A27DB-BD31-4B8C-83A1-F6EECF244321}">
                <p14:modId xmlns:p14="http://schemas.microsoft.com/office/powerpoint/2010/main" val="3718980211"/>
              </p:ext>
            </p:extLst>
          </p:nvPr>
        </p:nvGraphicFramePr>
        <p:xfrm>
          <a:off x="4536281" y="2288724"/>
          <a:ext cx="4572000" cy="4052888"/>
        </p:xfrm>
        <a:graphic>
          <a:graphicData uri="http://schemas.openxmlformats.org/drawingml/2006/chart">
            <c:chart xmlns:c="http://schemas.openxmlformats.org/drawingml/2006/chart" xmlns:r="http://schemas.openxmlformats.org/officeDocument/2006/relationships" r:id="rId2"/>
          </a:graphicData>
        </a:graphic>
      </p:graphicFrame>
      <p:sp>
        <p:nvSpPr>
          <p:cNvPr id="9" name="8 CuadroTexto"/>
          <p:cNvSpPr txBox="1">
            <a:spLocks noChangeArrowheads="1"/>
          </p:cNvSpPr>
          <p:nvPr/>
        </p:nvSpPr>
        <p:spPr bwMode="auto">
          <a:xfrm>
            <a:off x="277602" y="4221088"/>
            <a:ext cx="386235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MX" sz="1400" b="1" dirty="0">
                <a:solidFill>
                  <a:srgbClr val="FF0000"/>
                </a:solidFill>
              </a:rPr>
              <a:t>Notas:</a:t>
            </a:r>
          </a:p>
          <a:p>
            <a:pPr eaLnBrk="1" hangingPunct="1"/>
            <a:endParaRPr lang="es-MX" sz="1400" b="1" dirty="0">
              <a:solidFill>
                <a:srgbClr val="FF0000"/>
              </a:solidFill>
            </a:endParaRPr>
          </a:p>
          <a:p>
            <a:pPr marL="285750" indent="-285750" algn="just" eaLnBrk="1" hangingPunct="1">
              <a:buFont typeface="Wingdings" panose="05000000000000000000" pitchFamily="2" charset="2"/>
              <a:buChar char="ü"/>
            </a:pPr>
            <a:r>
              <a:rPr lang="es-MX" sz="1400" dirty="0"/>
              <a:t>Para esta validación solo se considerarán las pólizas que iniciaron vigencia en el ejercicio de reporte y estuvieron expuestos por lo menos un </a:t>
            </a:r>
            <a:r>
              <a:rPr lang="es-MX" sz="1400" dirty="0" err="1"/>
              <a:t>dia</a:t>
            </a:r>
            <a:r>
              <a:rPr lang="es-MX" sz="1400" dirty="0"/>
              <a:t> en el año</a:t>
            </a:r>
          </a:p>
          <a:p>
            <a:pPr marL="285750" indent="-285750" algn="just" eaLnBrk="1" hangingPunct="1">
              <a:buFont typeface="Wingdings" panose="05000000000000000000" pitchFamily="2" charset="2"/>
              <a:buChar char="ü"/>
            </a:pPr>
            <a:endParaRPr lang="es-MX" sz="1400" dirty="0"/>
          </a:p>
          <a:p>
            <a:pPr marL="285750" indent="-285750" algn="just" eaLnBrk="1" hangingPunct="1">
              <a:buFont typeface="Wingdings" panose="05000000000000000000" pitchFamily="2" charset="2"/>
              <a:buChar char="ü"/>
            </a:pPr>
            <a:r>
              <a:rPr lang="es-MX" sz="1400" dirty="0"/>
              <a:t>Esta comparación solo se realizarán con los Valores de los Bienes que hayan registrado un pago en el  ejercicio</a:t>
            </a:r>
          </a:p>
        </p:txBody>
      </p:sp>
    </p:spTree>
    <p:extLst>
      <p:ext uri="{BB962C8B-B14F-4D97-AF65-F5344CB8AC3E}">
        <p14:creationId xmlns:p14="http://schemas.microsoft.com/office/powerpoint/2010/main" val="33921012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7" grpId="0" autoUpdateAnimBg="0"/>
      <p:bldP spid="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Tolerancia Cero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smtClean="0"/>
              <a:t>Algunas validaciones que se realizan en el SEIVE tendrán tolerancia cero.</a:t>
            </a:r>
            <a:endParaRPr lang="es-ES" sz="2000" dirty="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El SEIVE solo valida campos de la misma tabla</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una validación tiene tolerancia cero, significa que si un registro no cumple la validación se rechaza toda la base de datos.</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Para la entrega del ejercicio 2020 se agregarán validaciones entre tablas en el SEIVE con tolerancia cero.</a:t>
            </a:r>
            <a:endParaRPr lang="es-ES" sz="2000" dirty="0"/>
          </a:p>
        </p:txBody>
      </p:sp>
    </p:spTree>
    <p:extLst>
      <p:ext uri="{BB962C8B-B14F-4D97-AF65-F5344CB8AC3E}">
        <p14:creationId xmlns:p14="http://schemas.microsoft.com/office/powerpoint/2010/main" val="2333676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Tolerancia Cero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2000" b="1" dirty="0" smtClean="0">
                <a:solidFill>
                  <a:srgbClr val="C00000"/>
                </a:solidFill>
              </a:rPr>
              <a:t>Ejemplos</a:t>
            </a:r>
            <a:endParaRPr lang="es-ES" sz="2000" b="1" dirty="0">
              <a:solidFill>
                <a:srgbClr val="C00000"/>
              </a:solidFill>
            </a:endParaRP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Prima Devengada es menor a cero entonces la Moneda es distinta de nacional</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la póliza está cancelada y la Moneda es nacional entonces la Prima Emitida es menor o igual a cero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Si la Prima Emitida es negativa y la Moneda es </a:t>
            </a:r>
            <a:r>
              <a:rPr lang="es-ES" sz="2000" dirty="0" smtClean="0"/>
              <a:t>nacional entonces </a:t>
            </a:r>
            <a:r>
              <a:rPr lang="es-ES" sz="2000" dirty="0" smtClean="0"/>
              <a:t>la Fecha de Emisión es distinta al Año de Reporte</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La Suma Asegurada debe ser mayor a cero</a:t>
            </a:r>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La Fecha de Pago debe ser igual al Año de Reporte</a:t>
            </a:r>
            <a:endParaRPr lang="es-ES" sz="2000" dirty="0"/>
          </a:p>
        </p:txBody>
      </p:sp>
    </p:spTree>
    <p:extLst>
      <p:ext uri="{BB962C8B-B14F-4D97-AF65-F5344CB8AC3E}">
        <p14:creationId xmlns:p14="http://schemas.microsoft.com/office/powerpoint/2010/main" val="3236085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Autos Dic 2018[20181210103430444].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2019-12-17T06:00:00+00:00</Fecha>
    <Ejercicio xmlns="8a1bad36-d8b0-4cfa-9462-7c748c5ba06c">2019: Seguros (CUSF)</Ejercicio>
    <Orden xmlns="8a1bad36-d8b0-4cfa-9462-7c748c5ba06c">D</Orden>
    <_dlc_DocId xmlns="fbb82a6a-a961-4754-99c6-5e8b59674839">ZUWP26PT267V-208-440</_dlc_DocId>
    <_dlc_DocIdUrl xmlns="fbb82a6a-a961-4754-99c6-5e8b59674839">
      <Url>https://www.cnsf.gob.mx/Sistemas/_layouts/15/DocIdRedir.aspx?ID=ZUWP26PT267V-208-440</Url>
      <Description>ZUWP26PT267V-208-440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6298DF7-7DCE-4776-9A73-5639FBCD7F4A}"/>
</file>

<file path=customXml/itemProps2.xml><?xml version="1.0" encoding="utf-8"?>
<ds:datastoreItem xmlns:ds="http://schemas.openxmlformats.org/officeDocument/2006/customXml" ds:itemID="{D2D4EBD3-3EAC-485F-BAA4-09A2962E166B}"/>
</file>

<file path=customXml/itemProps3.xml><?xml version="1.0" encoding="utf-8"?>
<ds:datastoreItem xmlns:ds="http://schemas.openxmlformats.org/officeDocument/2006/customXml" ds:itemID="{29276610-FCCE-458F-B996-A2B0A88863D7}"/>
</file>

<file path=customXml/itemProps4.xml><?xml version="1.0" encoding="utf-8"?>
<ds:datastoreItem xmlns:ds="http://schemas.openxmlformats.org/officeDocument/2006/customXml" ds:itemID="{06FFBD73-40FF-4767-ACD5-5F3B5FE4D900}"/>
</file>

<file path=docProps/app.xml><?xml version="1.0" encoding="utf-8"?>
<Properties xmlns="http://schemas.openxmlformats.org/officeDocument/2006/extended-properties" xmlns:vt="http://schemas.openxmlformats.org/officeDocument/2006/docPropsVTypes">
  <Template>Facet</Template>
  <TotalTime>7186</TotalTime>
  <Words>686</Words>
  <Application>Microsoft Office PowerPoint</Application>
  <PresentationFormat>Presentación en pantalla (4:3)</PresentationFormat>
  <Paragraphs>91</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Daños Dic 2019</dc:title>
  <dc:creator>ERVin</dc:creator>
  <cp:lastModifiedBy>Liz</cp:lastModifiedBy>
  <cp:revision>600</cp:revision>
  <dcterms:created xsi:type="dcterms:W3CDTF">2008-01-14T02:59:13Z</dcterms:created>
  <dcterms:modified xsi:type="dcterms:W3CDTF">2019-12-17T06:28:10Z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2586f203-b555-46fe-950f-3022e333a05e</vt:lpwstr>
  </property>
</Properties>
</file>